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77" r:id="rId2"/>
    <p:sldId id="379" r:id="rId3"/>
    <p:sldId id="381" r:id="rId4"/>
    <p:sldId id="418" r:id="rId5"/>
    <p:sldId id="256" r:id="rId6"/>
    <p:sldId id="414" r:id="rId7"/>
    <p:sldId id="419" r:id="rId8"/>
    <p:sldId id="415" r:id="rId9"/>
    <p:sldId id="416" r:id="rId10"/>
    <p:sldId id="420" r:id="rId11"/>
    <p:sldId id="417" r:id="rId12"/>
    <p:sldId id="382" r:id="rId13"/>
    <p:sldId id="392" r:id="rId14"/>
    <p:sldId id="284" r:id="rId15"/>
    <p:sldId id="421" r:id="rId16"/>
    <p:sldId id="285" r:id="rId17"/>
    <p:sldId id="422" r:id="rId18"/>
    <p:sldId id="307" r:id="rId19"/>
    <p:sldId id="423" r:id="rId20"/>
    <p:sldId id="391" r:id="rId21"/>
    <p:sldId id="424" r:id="rId22"/>
    <p:sldId id="425" r:id="rId23"/>
    <p:sldId id="393" r:id="rId24"/>
    <p:sldId id="286" r:id="rId25"/>
    <p:sldId id="427" r:id="rId26"/>
    <p:sldId id="426" r:id="rId27"/>
    <p:sldId id="428" r:id="rId28"/>
    <p:sldId id="380" r:id="rId29"/>
    <p:sldId id="429" r:id="rId30"/>
    <p:sldId id="395" r:id="rId31"/>
    <p:sldId id="288" r:id="rId32"/>
    <p:sldId id="430" r:id="rId33"/>
    <p:sldId id="431" r:id="rId34"/>
    <p:sldId id="432" r:id="rId35"/>
    <p:sldId id="396" r:id="rId36"/>
    <p:sldId id="310" r:id="rId37"/>
    <p:sldId id="433" r:id="rId38"/>
    <p:sldId id="434" r:id="rId39"/>
    <p:sldId id="435" r:id="rId40"/>
    <p:sldId id="436" r:id="rId41"/>
    <p:sldId id="437" r:id="rId42"/>
    <p:sldId id="438" r:id="rId43"/>
    <p:sldId id="397" r:id="rId44"/>
    <p:sldId id="439" r:id="rId45"/>
    <p:sldId id="289" r:id="rId46"/>
    <p:sldId id="440" r:id="rId47"/>
    <p:sldId id="290" r:id="rId48"/>
    <p:sldId id="441" r:id="rId49"/>
    <p:sldId id="398" r:id="rId50"/>
    <p:sldId id="442" r:id="rId51"/>
    <p:sldId id="399" r:id="rId52"/>
    <p:sldId id="291" r:id="rId53"/>
    <p:sldId id="443" r:id="rId54"/>
    <p:sldId id="292" r:id="rId55"/>
    <p:sldId id="446" r:id="rId56"/>
    <p:sldId id="444" r:id="rId57"/>
    <p:sldId id="293" r:id="rId58"/>
    <p:sldId id="445" r:id="rId59"/>
    <p:sldId id="315" r:id="rId60"/>
    <p:sldId id="402" r:id="rId61"/>
    <p:sldId id="294" r:id="rId62"/>
    <p:sldId id="295" r:id="rId6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74"/>
    <a:srgbClr val="A1DA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003" autoAdjust="0"/>
  </p:normalViewPr>
  <p:slideViewPr>
    <p:cSldViewPr>
      <p:cViewPr varScale="1">
        <p:scale>
          <a:sx n="130" d="100"/>
          <a:sy n="130" d="100"/>
        </p:scale>
        <p:origin x="94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40C4-F1A7-46B6-9EF1-01645CC262B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DF67-F805-40D0-BBA2-3868F2C396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Klinik: bei krankhafter Vergrößerung des linken Vorhofs Spreizung der Hauptbronchien, im Röntgenbild vergrößerter Winkel</a:t>
            </a:r>
          </a:p>
          <a:p>
            <a:r>
              <a:rPr lang="de-DE" dirty="0"/>
              <a:t>Durch direkten Kontakt zur Speiseröhre Schluckecho als Untersuchungstechnik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4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Klinik:</a:t>
            </a:r>
            <a:r>
              <a:rPr lang="de-DE" baseline="0" dirty="0"/>
              <a:t> </a:t>
            </a:r>
            <a:r>
              <a:rPr lang="de-DE" baseline="0" dirty="0" err="1"/>
              <a:t>Perikarderguss</a:t>
            </a:r>
            <a:r>
              <a:rPr lang="de-DE" baseline="0" dirty="0"/>
              <a:t>, Herzbeuteltamponade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75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20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Funktionelle</a:t>
            </a:r>
            <a:r>
              <a:rPr lang="de-DE" baseline="0" dirty="0"/>
              <a:t> Endarterien haben zwar Kollateralen, diese reichen aber im Falle eines Verschlusses nicht aus</a:t>
            </a:r>
            <a:endParaRPr lang="de-DE" dirty="0"/>
          </a:p>
          <a:p>
            <a:r>
              <a:rPr lang="de-DE" dirty="0"/>
              <a:t>Klinik: Herzinfarkt und KHK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3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12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89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43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73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2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29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00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2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1995" y="3975199"/>
            <a:ext cx="7772400" cy="2622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Gewebe im </a:t>
            </a:r>
          </a:p>
          <a:p>
            <a:pPr algn="l">
              <a:spcBef>
                <a:spcPts val="0"/>
              </a:spcBef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menschlichen Körper</a:t>
            </a:r>
          </a:p>
          <a:p>
            <a:pPr algn="l">
              <a:spcBef>
                <a:spcPts val="0"/>
              </a:spcBef>
            </a:pPr>
            <a:endParaRPr lang="de-DE" sz="4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7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Grundgewebearten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5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Grundgewebearten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Epithelgewebe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Binde-, Stütz- und Fettgewebe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Muskelgewebe 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Nervengewebe</a:t>
            </a:r>
          </a:p>
        </p:txBody>
      </p:sp>
    </p:spTree>
    <p:extLst>
      <p:ext uri="{BB962C8B-B14F-4D97-AF65-F5344CB8AC3E}">
        <p14:creationId xmlns:p14="http://schemas.microsoft.com/office/powerpoint/2010/main" val="137916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809535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Epithelgewebe</a:t>
            </a:r>
          </a:p>
        </p:txBody>
      </p:sp>
    </p:spTree>
    <p:extLst>
      <p:ext uri="{BB962C8B-B14F-4D97-AF65-F5344CB8AC3E}">
        <p14:creationId xmlns:p14="http://schemas.microsoft.com/office/powerpoint/2010/main" val="32486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Merkmale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von Epithelgewebe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2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Merkmale von Epithelgewebe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bildet Grenzen zwischen Geweben, bedeckt Organe oder bildet das Organparenchym (Bsp. Leber) in Form von Oberflächenepithel, Drüsenepithel oder Sinnesepithel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wenig Interzellularsubstanz, enge Zell-Zell-Verbindungen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eigene Blutversorgung (Ernährung über Diffusion, Ausnahme Innenohr)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besitzen eine Basalmembran (aus Proteinen)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Regenerationsfähigkeit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2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Oberflächenepithelien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66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Oberflächenepithelien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der Oberflächenepithelien nach Form ihrer Zellen und Anzahl ihrer Zellschichten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0935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Beispiele für die </a:t>
            </a:r>
          </a:p>
          <a:p>
            <a:pPr algn="l"/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Lokalisation verschiedener </a:t>
            </a:r>
          </a:p>
          <a:p>
            <a:pPr algn="l"/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Oberflächenepithelien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70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11560" y="62068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Beispiele für die Lokalisation </a:t>
            </a:r>
          </a:p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verschiedener Oberflächenepithelien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" y="2229499"/>
            <a:ext cx="8810128" cy="40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3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Oberflächendifferenzierung </a:t>
            </a:r>
          </a:p>
          <a:p>
            <a:pPr algn="l"/>
            <a:r>
              <a:rPr lang="de-DE" sz="3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von Oberflächen-/</a:t>
            </a:r>
          </a:p>
          <a:p>
            <a:pPr algn="l"/>
            <a:r>
              <a:rPr lang="de-DE" sz="3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Deckepithelien 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5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13576" cy="720080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Prinzipieller Aufbau eines Gewebes 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Epithelgewebe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Binde-, Stütz- und Fettgewebe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Muskelgewebe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Nervengewebe</a:t>
            </a:r>
          </a:p>
        </p:txBody>
      </p:sp>
    </p:spTree>
    <p:extLst>
      <p:ext uri="{BB962C8B-B14F-4D97-AF65-F5344CB8AC3E}">
        <p14:creationId xmlns:p14="http://schemas.microsoft.com/office/powerpoint/2010/main" val="25531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11560" y="69269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Oberflächendifferenzierung von    </a:t>
            </a:r>
          </a:p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Oberflächen-/Deckepithelien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71600" y="2132856"/>
            <a:ext cx="7200800" cy="3888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Mikrovilli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(stäbchenartige Plasmafortsätze bis zu 2µm) bilden den Bürstensaum; Aufgabe: Vergrößerung der Oberfläche; Vorkommen: Darm und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Nierentubuli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Stereozilien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längere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Mikrovilli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(bis zu ca. 10 </a:t>
            </a:r>
            <a:r>
              <a:rPr lang="el-GR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m), Vorkommen weiche Stereozilien auf den Epithelzellen des Nebenhodengangs, steife Stereozilien auf den Sinneszellen im Innenohr (Sinnesepithel)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Kinozilien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etwa 5 </a:t>
            </a:r>
            <a:r>
              <a:rPr lang="el-GR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lange Zellfortsätze, Bewegung aus eigenem Antrieb möglich; Vorkommen: Flimmerhärchen des Flimmerepithels im Atemtrakt, Epithelien im Eileiter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7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Drüsen- und Sinnesepithel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34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Drüsen- und Sinnesepithel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Drüsenepithel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exokrine Drüsen (z.B. Schweiß-, Duft-, Talgdrüsen: Sekretion auf die Oberfläche bzw. in Ausführungsgang der Drüse)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endokrine Drüsen (Hormondrüsen: Sekretion ins Bindegewebe bzw. in Blutbahn)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Sinnesepithel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z.B.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Mechano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-, Thermo-,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Photorezeptoren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der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exokrinen Drüsen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993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der exokrinen Drüsen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Erfolgt durch: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Ausführungsgänge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der Endstücke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Sekretionsart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des Sekrets</a:t>
            </a:r>
          </a:p>
        </p:txBody>
      </p:sp>
    </p:spTree>
    <p:extLst>
      <p:ext uri="{BB962C8B-B14F-4D97-AF65-F5344CB8AC3E}">
        <p14:creationId xmlns:p14="http://schemas.microsoft.com/office/powerpoint/2010/main" val="3064042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der exokrinen Drüsen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599" y="1772816"/>
            <a:ext cx="7291337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Ausführungsgänge und Form der Endstücke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5830497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</a:t>
            </a:r>
            <a:r>
              <a:rPr lang="de-DE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Sekretes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7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des Sekretes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Serös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wasserhaltig, dünnflüssig, proteinreich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Mukös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muzinreich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zähflüssig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Seromukös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gemischt serös-muköses Sekret</a:t>
            </a:r>
          </a:p>
        </p:txBody>
      </p:sp>
    </p:spTree>
    <p:extLst>
      <p:ext uri="{BB962C8B-B14F-4D97-AF65-F5344CB8AC3E}">
        <p14:creationId xmlns:p14="http://schemas.microsoft.com/office/powerpoint/2010/main" val="33533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Binde-, Stütz- und</a:t>
            </a:r>
          </a:p>
          <a:p>
            <a:pPr algn="l">
              <a:buClr>
                <a:srgbClr val="A1DAF8"/>
              </a:buClr>
              <a:buSzPct val="125000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Fettgewebe</a:t>
            </a:r>
          </a:p>
        </p:txBody>
      </p:sp>
    </p:spTree>
    <p:extLst>
      <p:ext uri="{BB962C8B-B14F-4D97-AF65-F5344CB8AC3E}">
        <p14:creationId xmlns:p14="http://schemas.microsoft.com/office/powerpoint/2010/main" val="1035292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Binde-, Stütz- und Fettgewebe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Formgebung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Erhaltung von Organen (Körper)</a:t>
            </a:r>
          </a:p>
        </p:txBody>
      </p:sp>
    </p:spTree>
    <p:extLst>
      <p:ext uri="{BB962C8B-B14F-4D97-AF65-F5344CB8AC3E}">
        <p14:creationId xmlns:p14="http://schemas.microsoft.com/office/powerpoint/2010/main" val="66660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46566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Prinzipieller Aufbau </a:t>
            </a:r>
          </a:p>
          <a:p>
            <a:pPr algn="l">
              <a:buClr>
                <a:srgbClr val="A1DAF8"/>
              </a:buClr>
              <a:buSzPct val="125000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eines Gewebes</a:t>
            </a:r>
          </a:p>
        </p:txBody>
      </p:sp>
    </p:spTree>
    <p:extLst>
      <p:ext uri="{BB962C8B-B14F-4D97-AF65-F5344CB8AC3E}">
        <p14:creationId xmlns:p14="http://schemas.microsoft.com/office/powerpoint/2010/main" val="167682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200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Bindegewebe besteht aus wenigen Zellen und reichlich Interzellularsubstanz</a:t>
            </a: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600" y="2915523"/>
            <a:ext cx="7200800" cy="369332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 und Stützgewebe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71085" y="3624198"/>
            <a:ext cx="886782" cy="338554"/>
          </a:xfrm>
          <a:prstGeom prst="rect">
            <a:avLst/>
          </a:prstGeom>
          <a:noFill/>
          <a:ln w="1905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Zellen</a:t>
            </a:r>
            <a:endParaRPr lang="de-DE" sz="24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29990" y="4323272"/>
            <a:ext cx="1402948" cy="1046440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Freie Zellen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Monozyten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Makrophagen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Funktion: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Abwehrzellen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26360" y="4323272"/>
            <a:ext cx="2030582" cy="1600438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Grundsubstanz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homogene Masse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Funktionen: mechanische,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Reservoir (kann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Wasser und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Substanzen binden),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Stoffaustausch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25685" y="4323272"/>
            <a:ext cx="1346715" cy="861774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Fasern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kollagene 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elastische 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retikuläre F.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68756" y="3640899"/>
            <a:ext cx="2662908" cy="338554"/>
          </a:xfrm>
          <a:prstGeom prst="rect">
            <a:avLst/>
          </a:prstGeom>
          <a:noFill/>
          <a:ln w="1905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Interzellularsubstanz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74466" y="4323272"/>
            <a:ext cx="2083401" cy="1046440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 Zellen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Fibroblasten/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zyten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Retikulumzellen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Chondroblasten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zyten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Osteoblasten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zyten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Gerader Verbinder 24"/>
          <p:cNvCxnSpPr>
            <a:stCxn id="6" idx="2"/>
            <a:endCxn id="7" idx="0"/>
          </p:cNvCxnSpPr>
          <p:nvPr/>
        </p:nvCxnSpPr>
        <p:spPr>
          <a:xfrm flipH="1">
            <a:off x="2614476" y="3284855"/>
            <a:ext cx="1957524" cy="339343"/>
          </a:xfrm>
          <a:prstGeom prst="line">
            <a:avLst/>
          </a:prstGeom>
          <a:ln w="12700">
            <a:solidFill>
              <a:srgbClr val="12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stCxn id="6" idx="2"/>
            <a:endCxn id="11" idx="0"/>
          </p:cNvCxnSpPr>
          <p:nvPr/>
        </p:nvCxnSpPr>
        <p:spPr>
          <a:xfrm>
            <a:off x="4572000" y="3284855"/>
            <a:ext cx="1828210" cy="35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7" idx="2"/>
            <a:endCxn id="18" idx="0"/>
          </p:cNvCxnSpPr>
          <p:nvPr/>
        </p:nvCxnSpPr>
        <p:spPr>
          <a:xfrm flipH="1">
            <a:off x="2016167" y="3962752"/>
            <a:ext cx="598309" cy="36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7" idx="2"/>
            <a:endCxn id="8" idx="0"/>
          </p:cNvCxnSpPr>
          <p:nvPr/>
        </p:nvCxnSpPr>
        <p:spPr>
          <a:xfrm>
            <a:off x="2614476" y="3962752"/>
            <a:ext cx="1216988" cy="36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11" idx="2"/>
            <a:endCxn id="9" idx="0"/>
          </p:cNvCxnSpPr>
          <p:nvPr/>
        </p:nvCxnSpPr>
        <p:spPr>
          <a:xfrm flipH="1">
            <a:off x="5741651" y="3979453"/>
            <a:ext cx="658559" cy="34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stCxn id="11" idx="2"/>
            <a:endCxn id="10" idx="0"/>
          </p:cNvCxnSpPr>
          <p:nvPr/>
        </p:nvCxnSpPr>
        <p:spPr>
          <a:xfrm>
            <a:off x="6400210" y="3979453"/>
            <a:ext cx="1098833" cy="34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05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Lockeres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(interstitielles) Bindegewebe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und Vorkommen: Stützgerüst zwischen Organen und in Hohlräumen; Wasserspeicher; Verschiebeschicht; Gefäße, Nerven sind eingelagert; beherbergt Abwehrzellen.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Straffes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Bindegewebe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Fasern: kollagen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Haltefunktion, Zugfestigkeit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Sehnen, Kapseln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Retikuläres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Bindegewebe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Fasern: retikulär; Zellen: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Retikulozyten</a:t>
            </a:r>
            <a:endParaRPr lang="de-DE" sz="1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Abwehr (viele „freie“ Zellen)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Lymphknoten, Milz, Knochenmark</a:t>
            </a:r>
            <a:endParaRPr lang="de-DE" sz="9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42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Lockeres Bindegewebe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72" y="2204864"/>
            <a:ext cx="54387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36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Straffes </a:t>
            </a:r>
            <a:r>
              <a:rPr lang="de-DE" sz="3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parallelfaseriges</a:t>
            </a:r>
            <a:r>
              <a:rPr lang="de-DE" sz="2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Bindegewebe</a:t>
            </a:r>
            <a:endParaRPr lang="de-DE" sz="29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60" y="2204864"/>
            <a:ext cx="5562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78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Stützgewebe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19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Merkmale: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druckfest, widersteht mechanischen Belastungen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Wenig Zellen (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Chondrozyten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viel Grundsubstanz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eigene Blutversorgung (Ernährung über Diffusion); Regenerationsfähigkeit deshalb gering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Knorpelgewebe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4293096"/>
            <a:ext cx="72008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Hyaliner Knorpel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wenig Fasern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Gelenkflächen, Rippenknorpel, Luftröhre</a:t>
            </a:r>
          </a:p>
          <a:p>
            <a:pPr algn="l"/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Elastischer Knorpel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elastische Fasern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Kehldeckel (</a:t>
            </a:r>
            <a:r>
              <a:rPr lang="de-DE" sz="16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Epiglottis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Ohrmuschel</a:t>
            </a:r>
          </a:p>
          <a:p>
            <a:pPr algn="l"/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c) Faserknorpel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kollagene Fasern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Bandscheiben, Meniskus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0773"/>
            <a:ext cx="7704856" cy="25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4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Körpergerüst, verleiht dem Körper Stabilität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Mineralspeicher (z.B. Kalzium)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 der Blutbildung (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Hämatopoese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der Knochenmarkhöhle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Skelettsystem + Muskulatur = Bewegungsapparat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Knochentypen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Röhrenknochen (z.B.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Humerus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Femur)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Flache (platte) Knochen (z.B. Schulterblatt, Brustbein)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Kurze Knochen (z.B. Handwurzelknochen)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8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des Lamellenknochens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772816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Besteht aus „Lamellen“ (Plättchen), die sich z.T. röhrenförmig um einen Kanal (</a:t>
            </a:r>
            <a:r>
              <a:rPr lang="de-DE" sz="19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Havers</a:t>
            </a:r>
            <a:r>
              <a:rPr lang="de-DE" sz="1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-Kanal) gruppieren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den </a:t>
            </a:r>
            <a:r>
              <a:rPr lang="de-DE" sz="19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Havers</a:t>
            </a:r>
            <a:r>
              <a:rPr lang="de-DE" sz="19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-Kanälen verlaufen kleine Blutgefäße zur Ernährung des Knochens (außerdem Versorgung vom Periost aus)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49720" y="4941168"/>
            <a:ext cx="3018224" cy="1415772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 Zellen</a:t>
            </a:r>
            <a:endParaRPr lang="de-DE" sz="12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Osteoblasten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bilden Knochen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Osteozyten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teilen sich nicht mehr, entstehen aus 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Osteoblasten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Osteoklasten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bauen Knochen ab oder um (z.B. bei Wachstum oder Heilung)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11960" y="5301208"/>
            <a:ext cx="2192395" cy="1046440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Grundsubstanz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enthält große Mengen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an Mineralien, die zur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„Verkalkung“ der Grund-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substanz</a:t>
            </a: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führen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11241" y="5303530"/>
            <a:ext cx="1712969" cy="861774"/>
          </a:xfrm>
          <a:prstGeom prst="rect">
            <a:avLst/>
          </a:prstGeom>
          <a:noFill/>
          <a:ln w="9525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Fasern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kollagene Fasern,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bilden die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Lamellen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43608" y="3816076"/>
            <a:ext cx="7200800" cy="369333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Binde- und Stützgewebe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115441" y="4390526"/>
            <a:ext cx="886782" cy="338554"/>
          </a:xfrm>
          <a:prstGeom prst="rect">
            <a:avLst/>
          </a:prstGeom>
          <a:noFill/>
          <a:ln w="1905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Zellen</a:t>
            </a:r>
            <a:endParaRPr lang="de-DE" sz="24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32040" y="4401433"/>
            <a:ext cx="2662908" cy="584775"/>
          </a:xfrm>
          <a:prstGeom prst="rect">
            <a:avLst/>
          </a:prstGeom>
          <a:noFill/>
          <a:ln w="1905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Interzellularsubstanz</a:t>
            </a:r>
          </a:p>
          <a:p>
            <a:pPr algn="ctr"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Knochenmatrix</a:t>
            </a:r>
          </a:p>
        </p:txBody>
      </p:sp>
      <p:cxnSp>
        <p:nvCxnSpPr>
          <p:cNvPr id="3" name="Gerader Verbinder 2"/>
          <p:cNvCxnSpPr>
            <a:stCxn id="17" idx="2"/>
            <a:endCxn id="18" idx="0"/>
          </p:cNvCxnSpPr>
          <p:nvPr/>
        </p:nvCxnSpPr>
        <p:spPr>
          <a:xfrm flipH="1">
            <a:off x="2558832" y="4185409"/>
            <a:ext cx="2085176" cy="20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17" idx="2"/>
            <a:endCxn id="19" idx="0"/>
          </p:cNvCxnSpPr>
          <p:nvPr/>
        </p:nvCxnSpPr>
        <p:spPr>
          <a:xfrm>
            <a:off x="4644008" y="4185409"/>
            <a:ext cx="161948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18" idx="2"/>
          </p:cNvCxnSpPr>
          <p:nvPr/>
        </p:nvCxnSpPr>
        <p:spPr>
          <a:xfrm>
            <a:off x="2558832" y="4729080"/>
            <a:ext cx="0" cy="205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19" idx="2"/>
          </p:cNvCxnSpPr>
          <p:nvPr/>
        </p:nvCxnSpPr>
        <p:spPr>
          <a:xfrm flipH="1">
            <a:off x="5308158" y="4986208"/>
            <a:ext cx="955336" cy="31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stCxn id="19" idx="2"/>
            <a:endCxn id="11" idx="0"/>
          </p:cNvCxnSpPr>
          <p:nvPr/>
        </p:nvCxnSpPr>
        <p:spPr>
          <a:xfrm>
            <a:off x="6263494" y="4986208"/>
            <a:ext cx="1104232" cy="31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Definitionen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39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des Lamellenknochens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05510"/>
            <a:ext cx="6480720" cy="44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7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Fettgewebe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191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</a:t>
            </a: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Fettzelle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kann große Mengen an Fett einlagern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Retikuläre Fasern fassen Fettzellen zu </a:t>
            </a: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Fettläppchen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zusammen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Weißes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Fettgewebe (ein großer Fetttropfen)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Baufett</a:t>
            </a:r>
            <a:endParaRPr lang="de-DE" sz="1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Auspolsterung, Wärmeschutz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z.B. Fußsohle, Augenhöhle, Nierenlager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Speicherfett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Energiespeicher, Hormonproduktion (genaue Wirkungen noch unklar)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subkutan, viszeral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Braunes</a:t>
            </a:r>
            <a:r>
              <a:rPr lang="de-DE" sz="2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Fettgewebe (viele kleine Fetttropfen)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Aufgabe: Wärmeproduktion bei Säuglingen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 z.B. im Nacken</a:t>
            </a:r>
          </a:p>
          <a:p>
            <a:pPr lvl="1" algn="l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5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Muskelgewebe</a:t>
            </a:r>
          </a:p>
        </p:txBody>
      </p:sp>
    </p:spTree>
    <p:extLst>
      <p:ext uri="{BB962C8B-B14F-4D97-AF65-F5344CB8AC3E}">
        <p14:creationId xmlns:p14="http://schemas.microsoft.com/office/powerpoint/2010/main" val="1591339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des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Muskelgewebes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067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 des Muskelgewebes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592" y="1844824"/>
            <a:ext cx="2376264" cy="4431983"/>
          </a:xfrm>
          <a:prstGeom prst="rect">
            <a:avLst/>
          </a:prstGeom>
          <a:noFill/>
          <a:ln w="3810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Quergestreifte M.</a:t>
            </a: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willkürliche Bewegung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(Steuerung über   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ZNS/somatisches NS)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schnelle Kontraktion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hohe Kraftentwicklung,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hoher Energieverbrauch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erzeugen Großteil der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Körperwärme</a:t>
            </a:r>
          </a:p>
          <a:p>
            <a:pPr eaLnBrk="1" hangingPunct="1"/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 Muskelfasern = 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Muskelzellen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(bis 15 cm lang)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Querstreifung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 randständige Zellkerne</a:t>
            </a: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Bewegungsapparat </a:t>
            </a:r>
            <a:endParaRPr lang="de-DE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2160" y="1844824"/>
            <a:ext cx="2304256" cy="3570208"/>
          </a:xfrm>
          <a:prstGeom prst="rect">
            <a:avLst/>
          </a:prstGeom>
          <a:noFill/>
          <a:ln w="3810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Herzmuskulatur</a:t>
            </a: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unwillkürliche Bewegung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(Steuerung über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vegetatives NS)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Erregungsbildung und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-leitung durch speziell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differenzierte    Herzmuskelzellen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 Refraktärzeit</a:t>
            </a:r>
          </a:p>
          <a:p>
            <a:pPr eaLnBrk="1" hangingPunct="1"/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Querstreifung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Zellen verzweigt, End- zu End-Verbindungen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(Glanzstreifen)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(-3) zentraler Zellkern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12041" y="1844824"/>
            <a:ext cx="2261852" cy="4401205"/>
          </a:xfrm>
          <a:prstGeom prst="rect">
            <a:avLst/>
          </a:prstGeom>
          <a:noFill/>
          <a:ln w="38100">
            <a:solidFill>
              <a:srgbClr val="A1DA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Glatte Muskulatur</a:t>
            </a: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unwillkürliche Bewegung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(Steuerung über   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vegetatives NS)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langsame Kontraktion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(peristaltische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Bewegungen)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geringe Kraftentwicklung,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geringer  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Energieverbrauch</a:t>
            </a: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spindelförmige Zellen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mittelständiger Zellkern</a:t>
            </a:r>
          </a:p>
          <a:p>
            <a:pPr eaLnBrk="1" hangingPunct="1"/>
            <a:endParaRPr lang="de-DE" sz="14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sz="14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Vorkommen: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Magen-Darmtrakt, </a:t>
            </a:r>
          </a:p>
          <a:p>
            <a:pPr eaLnBrk="1" hangingPunct="1"/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Gefäße, ...</a:t>
            </a:r>
          </a:p>
        </p:txBody>
      </p:sp>
    </p:spTree>
    <p:extLst>
      <p:ext uri="{BB962C8B-B14F-4D97-AF65-F5344CB8AC3E}">
        <p14:creationId xmlns:p14="http://schemas.microsoft.com/office/powerpoint/2010/main" val="442319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der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Skelettmuskulatur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183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"/>
          <p:cNvSpPr>
            <a:spLocks noChangeArrowheads="1"/>
          </p:cNvSpPr>
          <p:nvPr/>
        </p:nvSpPr>
        <p:spPr bwMode="auto">
          <a:xfrm rot="10800000">
            <a:off x="4532344" y="4149080"/>
            <a:ext cx="259468" cy="6241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der Skelettmuskulatur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34917" y="1945722"/>
            <a:ext cx="259468" cy="79328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915749" y="2154841"/>
            <a:ext cx="3513045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 Muskelfaserbündel ergeben einen Muskel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43808" y="4319617"/>
            <a:ext cx="3672407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Muskelfaser beinhaltet fadenförmige Myofibrillen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109998" y="1556792"/>
            <a:ext cx="1104165" cy="369333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329927" y="2562295"/>
            <a:ext cx="2664296" cy="369332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Muskelfaserbündel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532341" y="2949483"/>
            <a:ext cx="259468" cy="79328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31640" y="3173736"/>
            <a:ext cx="6624736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Muskelfasern werden durch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Bindegewebssepten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 Muskelfaserbündeln zusammengefasst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28055" y="3590031"/>
            <a:ext cx="3888431" cy="553998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Muskelfaser=Muskelzelle</a:t>
            </a:r>
          </a:p>
          <a:p>
            <a:pPr algn="ctr" eaLnBrk="1" hangingPunct="1"/>
            <a:r>
              <a:rPr lang="de-DE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(riesige Zelle mit vielen Kernen)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 rot="10800000">
            <a:off x="4518431" y="5147580"/>
            <a:ext cx="259468" cy="6200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17858" y="5767621"/>
            <a:ext cx="3888431" cy="553998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Sarkomere</a:t>
            </a:r>
            <a:endParaRPr lang="de-DE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de-DE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(bestehend aus </a:t>
            </a:r>
            <a:r>
              <a:rPr lang="de-DE" sz="11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Aktin</a:t>
            </a:r>
            <a:r>
              <a:rPr lang="de-DE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und </a:t>
            </a:r>
            <a:r>
              <a:rPr lang="de-DE" sz="11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Myosinfilamenten</a:t>
            </a:r>
            <a:r>
              <a:rPr lang="de-DE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06231" y="5273792"/>
            <a:ext cx="5947558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Myofibrillen enthalten aneinandergereihte </a:t>
            </a:r>
            <a:r>
              <a:rPr lang="de-DE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Sarkomere</a:t>
            </a:r>
            <a:r>
              <a:rPr lang="de-D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funktionellen Einheiten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04971" y="4778248"/>
            <a:ext cx="1714207" cy="369332"/>
          </a:xfrm>
          <a:prstGeom prst="rect">
            <a:avLst/>
          </a:prstGeom>
          <a:solidFill>
            <a:srgbClr val="A1DAF8"/>
          </a:solidFill>
          <a:ln w="9525">
            <a:solidFill>
              <a:srgbClr val="A1DA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Myofibrillen</a:t>
            </a:r>
            <a:endParaRPr lang="de-DE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der Skelettmuskulatur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509996"/>
            <a:ext cx="5040560" cy="4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4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Nervengewebe</a:t>
            </a:r>
          </a:p>
        </p:txBody>
      </p:sp>
    </p:spTree>
    <p:extLst>
      <p:ext uri="{BB962C8B-B14F-4D97-AF65-F5344CB8AC3E}">
        <p14:creationId xmlns:p14="http://schemas.microsoft.com/office/powerpoint/2010/main" val="56724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Definitionen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Gewebe: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ortsfeste Zellen im Körper, in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Zellverbänden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angeordnet, zusammen mit der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Interzellularsubstanz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Extrazellulärmatrix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Gewebebestandteile zwischen den Zellen)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Verschiedene Gewebe zeigen unterschiedlichen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Aufbau, Funktion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Regenerationsfähigkeit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Interstitium: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Raum zwischen den Zellen, mit Interzellularsubstanz</a:t>
            </a:r>
          </a:p>
        </p:txBody>
      </p:sp>
    </p:spTree>
    <p:extLst>
      <p:ext uri="{BB962C8B-B14F-4D97-AF65-F5344CB8AC3E}">
        <p14:creationId xmlns:p14="http://schemas.microsoft.com/office/powerpoint/2010/main" val="1301673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Nervengewebe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Einteilung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Zentrales Nervensystem/Peripheres Nervensystem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Somatisches (willkürliches)/Vegetatives (unwillkürliches) Nervensystem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Afferente Nervenfaser / efferente Nervenfaser</a:t>
            </a:r>
          </a:p>
        </p:txBody>
      </p:sp>
    </p:spTree>
    <p:extLst>
      <p:ext uri="{BB962C8B-B14F-4D97-AF65-F5344CB8AC3E}">
        <p14:creationId xmlns:p14="http://schemas.microsoft.com/office/powerpoint/2010/main" val="1574144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eines Nervs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007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 eines Nervs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700807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Strukturelemente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Nervengewebes: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 (Nervenzelle)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Gliazellen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Mehrere Nervenfasern bilden einen Nerven, dieser enthält gemischte Fasern und kann sich aufteilen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421195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46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007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Reife Neurone sind nicht mehr teilungsfähig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Neurone haben einen Zellkörper und Zellfortsätze: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Informationsaufnahme erfolgt über viele, kurze verzweigte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Dendriten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wird zum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Zellkörper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8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Perikaryon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de-DE" sz="18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Soma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geleitet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Informationsabgabe erfolgt über ein längliches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Axon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das sich am Ende in viele Enden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aufzweigt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die Information an zahlreichen Synapsen an die Zielzelle überträgt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51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1416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0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Funktionen eines 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Neurons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318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Funktionen eines Neurons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Zellmembran erzeugt elektrische Signale und kann Signale empfangen: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Ruhemembranpotential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durch Konzentrations- und Spannungsdifferenz zwischen Intra- und Extrazellularraum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der Weiterleitung eines Reizes ändert sich das Membranpotential und es bildet sich ein sogenanntes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Aktionspotential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Afferente Neuronen leiten Informationen zum ZNS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Efferente Neuronen (z.B.: das Motoneuron) leiten sie vom ZNS weg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8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5.4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Synapsen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962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Synapsen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Kontaktstellen zwischen zwei Zellen, über die Informationen weitergegeben werden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Synapsenarten</a:t>
            </a:r>
            <a:endParaRPr lang="de-DE" sz="20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chemische Synapsen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Informationen werden mithilfe chemischer Botenstoffe (Transmitter, Neurotransmitter) von einer Zelle an die andere übergeben, diese Form der Übertragung ist im NS die Regel (Zur Vertiefung: Aufbau einer chemischen Synapse, siehe Abb. 5.22 in I care – Anatomie Physiologie)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elektrische Synapsen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die Erregung wird direkt an die nächste Zelle weitergegeben, indem Ionen durch die kleinen Kanäle der Gap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Junctions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der einen in die andere Zelle strömen, keine Übertragung auf weiter entfernte Zellen und keine hemmende Übertragung möglich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1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Definitionen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Histologie (Gewebelehre)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beschäftigt sich mit der Funktion und dem Aufbau von Geweben und dessen Zellen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Organaufbau: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Parenchym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organspezifisches Gewebe,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z. B. Drüsengewebe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Stroma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Stützgewebe zur Formgebung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(mit Blutgefäßen und Nerven)</a:t>
            </a:r>
          </a:p>
        </p:txBody>
      </p:sp>
    </p:spTree>
    <p:extLst>
      <p:ext uri="{BB962C8B-B14F-4D97-AF65-F5344CB8AC3E}">
        <p14:creationId xmlns:p14="http://schemas.microsoft.com/office/powerpoint/2010/main" val="35861471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Gliazellen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873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Gliazellen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Stütze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Ernährung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Immunologische Schutzfunktion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74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Gliazellen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Oligodendrozyten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bilden die Markscheide der Axone im ZNS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Astrozyten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stützen und ernähren die Nervenzellen des ZNS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Ependymzellen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kleiden die Hohlräume des ZNS aus und sind am Austausch der Hirn- und Rückenmarksflüssigkeit beteiligt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Mikrogliazellen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Abwehrzellen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Schwann-Zellen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bilden die Markscheide der peripheren Nerven, durch mehrfaches Umwickeln entsteht eine sog. Markscheide aus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Myelin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Sinne einer Isolation (Erhöhung der Leitungsgeschwindigkeit durch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saltatorische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Erregungsleitung)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Mantelzellen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ernähren die Neurone des PNS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Veränderungen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von Gewebe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87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Veränderungen von Gewebe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Entstehen durch Beanspruchung, äußere Einflüsse oder Stoffwechselprozesse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Hypertrophie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durch Vergrößerung der einzelnen Zellen Vergrößerung des Organs bzw. Gewebes, Anzahl der Zellen ändert sich nicht (Beispiel Aufbau der Muskulatur durch regelmäßiges Training), reversibel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Hyperplasie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Zellzahl nimmt zu, Zellgröße bleibt gleich (Bsp. hormonelle Einflüsse), reversibel, ggf. auch gemeinsam mit einer Hypertrophie</a:t>
            </a:r>
          </a:p>
        </p:txBody>
      </p:sp>
    </p:spTree>
    <p:extLst>
      <p:ext uri="{BB962C8B-B14F-4D97-AF65-F5344CB8AC3E}">
        <p14:creationId xmlns:p14="http://schemas.microsoft.com/office/powerpoint/2010/main" val="197789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Veränderungen von Gewebe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Neoplasie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Gewebeneubildung durch einen Anstieg der Zellzahl, nicht reversibel, meist für bösartige Tumoren verwendet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Atrophie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Gewebeschwund durch Verminderung der Zellzahl, Verkleinerung der Zellen oder beides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Metaplasie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Gewebeart wandelt sich aufgrund einer dauerhaften mechanischen, chemischen, thermischen oder entzündlichen Reizung in eine andere Gewebeart um (Bsp. durch starkes Rauchen Umwandlung des Flimmerepithel im Atemtrakt in Plattenepithel)</a:t>
            </a:r>
          </a:p>
        </p:txBody>
      </p:sp>
    </p:spTree>
    <p:extLst>
      <p:ext uri="{BB962C8B-B14F-4D97-AF65-F5344CB8AC3E}">
        <p14:creationId xmlns:p14="http://schemas.microsoft.com/office/powerpoint/2010/main" val="10468828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Bildschirmpräsentation (4:3)</PresentationFormat>
  <Paragraphs>357</Paragraphs>
  <Slides>62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6" baseType="lpstr">
      <vt:lpstr>Arial</vt:lpstr>
      <vt:lpstr>Calibri</vt:lpstr>
      <vt:lpstr>Verdana</vt:lpstr>
      <vt:lpstr>Larissa-Design</vt:lpstr>
      <vt:lpstr>PowerPoint-Präsentation</vt:lpstr>
      <vt:lpstr>Im 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Kreislauf</dc:title>
  <dc:creator>Pfaendner, Nadine</dc:creator>
  <cp:lastModifiedBy>Schmid, Dr. Dieter</cp:lastModifiedBy>
  <cp:revision>107</cp:revision>
  <dcterms:created xsi:type="dcterms:W3CDTF">2017-01-16T10:21:50Z</dcterms:created>
  <dcterms:modified xsi:type="dcterms:W3CDTF">2017-07-07T11:11:51Z</dcterms:modified>
</cp:coreProperties>
</file>